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 Slab"/>
      <p:regular r:id="rId47"/>
      <p:bold r:id="rId48"/>
    </p:embeddedFon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Slab-bold.fntdata"/><Relationship Id="rId47" Type="http://schemas.openxmlformats.org/officeDocument/2006/relationships/font" Target="fonts/RobotoSlab-regular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e9d0b7f79_1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e9d0b7f79_1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e9d0b7f79_1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e9d0b7f79_1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e9d0b7f79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e9d0b7f79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e9d0b7f79_1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e9d0b7f79_1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e9d0b7f79_1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e9d0b7f79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9d0b7f79_1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9d0b7f79_1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9d0b7f79_1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e9d0b7f79_1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e9d0b7f79_1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e9d0b7f79_1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e9d0b7f79_1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e9d0b7f79_1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9d0b7f79_1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9d0b7f79_1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9d0b81e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9d0b81e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e9d0b7f79_1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e9d0b7f79_1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9d0b7f79_1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9d0b7f79_1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e9d0b7f79_1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e9d0b7f79_1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e9d0b7f79_1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e9d0b7f79_1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e9d0b7f79_1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e9d0b7f79_1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e9d0b7f79_1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e9d0b7f79_1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e9d0b7f79_1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e9d0b7f79_1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e9d0b81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e9d0b81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e9d0b81e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e9d0b81e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9d0b81e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e9d0b81e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ea059c4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ea059c4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e9d0b81e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e9d0b81e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e9d0b81e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e9d0b81e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e9d0b81e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e9d0b81e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e9d0b81e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e9d0b81e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e9d0b81e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e9d0b81e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e9d0b81e8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e9d0b81e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e9d0b81e8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e9d0b81e8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e9d0b81e8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e9d0b81e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e9d0b81e8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e9d0b81e8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e9d0b81e8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2e9d0b81e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ea059c45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ea059c45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a38fcd83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a38fcd8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9d0b7f79_1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9d0b7f79_1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e9d0b7f79_1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e9d0b7f79_1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9d0b7f79_1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e9d0b7f79_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9d0b7f79_1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9d0b7f79_1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9d0b7f79_1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9d0b7f79_1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585788" y="4764882"/>
            <a:ext cx="2100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0" y="5"/>
            <a:ext cx="68700" cy="51435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575061" y="468992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275B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1540239" y="4845571"/>
            <a:ext cx="6583800" cy="0"/>
          </a:xfrm>
          <a:prstGeom prst="straightConnector1">
            <a:avLst/>
          </a:prstGeom>
          <a:noFill/>
          <a:ln cap="flat" cmpd="sng" w="9525">
            <a:solidFill>
              <a:srgbClr val="8B8C9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 with low confidence" id="64" name="Google Shape;6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35757" y="4657571"/>
            <a:ext cx="1100469" cy="35514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1680302" y="820500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Efficient Machine Learning in Healthcare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2441700" y="3390400"/>
            <a:ext cx="50724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0">
                <a:solidFill>
                  <a:srgbClr val="93C47D"/>
                </a:solidFill>
              </a:rPr>
              <a:t>Atharv Savarkar (180010015)</a:t>
            </a:r>
            <a:endParaRPr sz="1640">
              <a:solidFill>
                <a:srgbClr val="93C47D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0">
                <a:solidFill>
                  <a:srgbClr val="93C47D"/>
                </a:solidFill>
              </a:rPr>
              <a:t>Guide: Prof. Ganesh Ramakrishnan (CSE)</a:t>
            </a:r>
            <a:endParaRPr sz="1640">
              <a:solidFill>
                <a:srgbClr val="93C47D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0">
                <a:solidFill>
                  <a:srgbClr val="93C47D"/>
                </a:solidFill>
              </a:rPr>
              <a:t>Co-Guide: Prof. Kshitij Jadhav (KCDH)</a:t>
            </a:r>
            <a:endParaRPr sz="1640">
              <a:solidFill>
                <a:srgbClr val="93C47D"/>
              </a:solidFill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Contouring high SUV uptake regions</a:t>
            </a:r>
            <a:endParaRPr b="1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High SUV signifies either tumour or regions of high metabolism.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Shape and size of this tumour can be used to extract features like</a:t>
            </a:r>
            <a:endParaRPr sz="1800">
              <a:solidFill>
                <a:srgbClr val="434343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○"/>
            </a:pPr>
            <a:r>
              <a:rPr lang="en" sz="1600">
                <a:solidFill>
                  <a:srgbClr val="434343"/>
                </a:solidFill>
              </a:rPr>
              <a:t>TLG (Total lesion glycolysis)</a:t>
            </a:r>
            <a:endParaRPr sz="1600">
              <a:solidFill>
                <a:srgbClr val="434343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○"/>
            </a:pPr>
            <a:r>
              <a:rPr lang="en" sz="1600">
                <a:solidFill>
                  <a:srgbClr val="434343"/>
                </a:solidFill>
              </a:rPr>
              <a:t>MTV (Metabolic tumor volume</a:t>
            </a:r>
            <a:r>
              <a:rPr lang="en" sz="1600">
                <a:solidFill>
                  <a:srgbClr val="434343"/>
                </a:solidFill>
              </a:rPr>
              <a:t>)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Contouring Algorithm</a:t>
            </a:r>
            <a:endParaRPr b="1"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Inbuilt OpenCV functions are used to create contours around high intensity regions which signifies high SUV.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Area and other shape related parameters can be easily calculated from this computed data.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588" y="1017725"/>
            <a:ext cx="5250824" cy="3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Contouring Example</a:t>
            </a:r>
            <a:endParaRPr b="1"/>
          </a:p>
        </p:txBody>
      </p:sp>
      <p:sp>
        <p:nvSpPr>
          <p:cNvPr id="194" name="Google Shape;194;p33"/>
          <p:cNvSpPr txBox="1"/>
          <p:nvPr/>
        </p:nvSpPr>
        <p:spPr>
          <a:xfrm>
            <a:off x="2521788" y="431355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2: Extracted contours from PET slides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PET-CT Linking</a:t>
            </a:r>
            <a:endParaRPr b="1"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CT scans can be used to classify broad region of tumour.</a:t>
            </a:r>
            <a:endParaRPr sz="1800"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434343"/>
                </a:solidFill>
              </a:rPr>
              <a:t>Easy to differentiate regions for CT scans compared to PET scans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Organ detection can be done on CT scan (not effective on PET scan).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PET-CT Linking Algorithm</a:t>
            </a:r>
            <a:endParaRPr b="1"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Number of slides for CT scans and PET scans are not same.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SlideLocation parameter in DICOM file can be used to find out CT scan closest to given PET scan and vice-versa.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This creates python dictionary linking all the PET and CT scans.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99" y="1017725"/>
            <a:ext cx="5150800" cy="33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PET-CT Linking Example</a:t>
            </a:r>
            <a:endParaRPr b="1"/>
          </a:p>
        </p:txBody>
      </p:sp>
      <p:sp>
        <p:nvSpPr>
          <p:cNvPr id="221" name="Google Shape;221;p37"/>
          <p:cNvSpPr txBox="1"/>
          <p:nvPr/>
        </p:nvSpPr>
        <p:spPr>
          <a:xfrm>
            <a:off x="2521788" y="438975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3: PET-CT Linking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CT Classification</a:t>
            </a:r>
            <a:endParaRPr b="1"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CT scans are classified into 7 different major sections that are head, neck, upper-thorax, lower-thorax, abdomen, pelvis, legs.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Organ detection can be done once we classify CT scans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CT Classification Algorithm</a:t>
            </a:r>
            <a:endParaRPr b="1"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Deep learning model ResNet18 is trained on classified data for training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Hyperparameters are tuned to get maximum accuracy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Model is deployed for prediction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3"/>
          <p:cNvSpPr txBox="1"/>
          <p:nvPr>
            <p:ph type="ctrTitle"/>
          </p:nvPr>
        </p:nvSpPr>
        <p:spPr>
          <a:xfrm>
            <a:off x="1680300" y="794650"/>
            <a:ext cx="5783400" cy="9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1 - PET-CT Analysis</a:t>
            </a:r>
            <a:endParaRPr/>
          </a:p>
        </p:txBody>
      </p:sp>
      <p:sp>
        <p:nvSpPr>
          <p:cNvPr id="126" name="Google Shape;126;p23"/>
          <p:cNvSpPr txBox="1"/>
          <p:nvPr>
            <p:ph type="ctrTitle"/>
          </p:nvPr>
        </p:nvSpPr>
        <p:spPr>
          <a:xfrm>
            <a:off x="1811025" y="1747525"/>
            <a:ext cx="57834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Automated feature extraction algorithm for prognostic analysis of Hodgkin Lymphoma patients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8812"/>
            <a:ext cx="2018420" cy="200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519" y="1299972"/>
            <a:ext cx="2027765" cy="200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683" y="1295352"/>
            <a:ext cx="2037109" cy="20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191" y="1288824"/>
            <a:ext cx="2037109" cy="2019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335750" y="3393000"/>
            <a:ext cx="20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</a:t>
            </a:r>
            <a:r>
              <a:rPr lang="en" sz="1800"/>
              <a:t>ead</a:t>
            </a:r>
            <a:endParaRPr sz="1800"/>
          </a:p>
        </p:txBody>
      </p:sp>
      <p:sp>
        <p:nvSpPr>
          <p:cNvPr id="251" name="Google Shape;251;p41"/>
          <p:cNvSpPr txBox="1"/>
          <p:nvPr/>
        </p:nvSpPr>
        <p:spPr>
          <a:xfrm>
            <a:off x="2468200" y="3393000"/>
            <a:ext cx="20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800"/>
              <a:t>horax</a:t>
            </a:r>
            <a:endParaRPr sz="1800"/>
          </a:p>
        </p:txBody>
      </p:sp>
      <p:sp>
        <p:nvSpPr>
          <p:cNvPr id="252" name="Google Shape;252;p41"/>
          <p:cNvSpPr txBox="1"/>
          <p:nvPr/>
        </p:nvSpPr>
        <p:spPr>
          <a:xfrm>
            <a:off x="4634038" y="3393000"/>
            <a:ext cx="20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bdomen</a:t>
            </a:r>
            <a:endParaRPr sz="1800"/>
          </a:p>
        </p:txBody>
      </p:sp>
      <p:sp>
        <p:nvSpPr>
          <p:cNvPr id="253" name="Google Shape;253;p41"/>
          <p:cNvSpPr txBox="1"/>
          <p:nvPr/>
        </p:nvSpPr>
        <p:spPr>
          <a:xfrm>
            <a:off x="6804538" y="3393000"/>
            <a:ext cx="20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egs</a:t>
            </a:r>
            <a:endParaRPr sz="1800"/>
          </a:p>
        </p:txBody>
      </p:sp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CT Classification Example</a:t>
            </a:r>
            <a:endParaRPr b="1"/>
          </a:p>
        </p:txBody>
      </p:sp>
      <p:sp>
        <p:nvSpPr>
          <p:cNvPr id="255" name="Google Shape;255;p41"/>
          <p:cNvSpPr txBox="1"/>
          <p:nvPr/>
        </p:nvSpPr>
        <p:spPr>
          <a:xfrm>
            <a:off x="2521788" y="385470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4: CT Classification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Organ Detection</a:t>
            </a:r>
            <a:endParaRPr b="1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SUV uptake in each nodal region and organ can be used as feature that is clinically as well as prognostically significant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Spread of tumor in organs can be detected and monitored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Organ Detection Algorithm</a:t>
            </a:r>
            <a:endParaRPr b="1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Decide on which organs needs to be identified in each region (nodal locations as per clinical recommendations)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Get some of these organs labelled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Train and fine-tune YOLO model for detection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Deploy for computation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173" y="1098313"/>
            <a:ext cx="3251675" cy="32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Organ Detection Example</a:t>
            </a:r>
            <a:endParaRPr b="1"/>
          </a:p>
        </p:txBody>
      </p:sp>
      <p:sp>
        <p:nvSpPr>
          <p:cNvPr id="282" name="Google Shape;282;p45"/>
          <p:cNvSpPr txBox="1"/>
          <p:nvPr/>
        </p:nvSpPr>
        <p:spPr>
          <a:xfrm>
            <a:off x="2521788" y="443060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5: Organs and node location detection using YOLO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Aggregating all the computed info till now features can be extracted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Some of the features can be SUV</a:t>
            </a:r>
            <a:r>
              <a:rPr baseline="-25000" lang="en" sz="1800">
                <a:solidFill>
                  <a:srgbClr val="434343"/>
                </a:solidFill>
              </a:rPr>
              <a:t>max</a:t>
            </a:r>
            <a:r>
              <a:rPr lang="en" sz="1800">
                <a:solidFill>
                  <a:srgbClr val="434343"/>
                </a:solidFill>
              </a:rPr>
              <a:t>, TLG, etc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This along with features related to patient history can be further fed into prediction model (e.g. XGBoost) to get final results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ctrTitle"/>
          </p:nvPr>
        </p:nvSpPr>
        <p:spPr>
          <a:xfrm>
            <a:off x="1680300" y="794650"/>
            <a:ext cx="5783400" cy="9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2 - DOGMAS</a:t>
            </a:r>
            <a:endParaRPr/>
          </a:p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8"/>
          <p:cNvSpPr txBox="1"/>
          <p:nvPr>
            <p:ph type="ctrTitle"/>
          </p:nvPr>
        </p:nvSpPr>
        <p:spPr>
          <a:xfrm>
            <a:off x="1811025" y="1639150"/>
            <a:ext cx="5783400" cy="9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Diversity induced subset selection based Generation for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medical imaging in data constrained setting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Introduction</a:t>
            </a:r>
            <a:endParaRPr b="1"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Deep learning models are widely used in medical domain for analysis and automation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Models are not feasible to deploy in resource constrained </a:t>
            </a:r>
            <a:r>
              <a:rPr lang="en" sz="1800">
                <a:solidFill>
                  <a:srgbClr val="434343"/>
                </a:solidFill>
              </a:rPr>
              <a:t>settings due to: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lphaLcPeriod"/>
            </a:pPr>
            <a:r>
              <a:rPr lang="en" sz="1600">
                <a:solidFill>
                  <a:srgbClr val="434343"/>
                </a:solidFill>
              </a:rPr>
              <a:t>Requirement of huge amounts of labelled data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Roboto"/>
              <a:buAutoNum type="alphaLcPeriod"/>
            </a:pPr>
            <a:r>
              <a:rPr lang="en" sz="1600">
                <a:solidFill>
                  <a:srgbClr val="434343"/>
                </a:solidFill>
              </a:rPr>
              <a:t>Computationally expensive to train and test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Need to reduce labelling cost</a:t>
            </a:r>
            <a:endParaRPr b="1"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Difficult for layman to label the dataset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Need for an domain expert  -&gt;  more labelling cost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E.g. In case of cancer related studies radiologist needs to label images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">
                <a:solidFill>
                  <a:srgbClr val="434343"/>
                </a:solidFill>
              </a:rPr>
              <a:t>Labelling huge chuck to create dataset might not be financially feasible for researchers undertaking the study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434343"/>
                </a:solidFill>
              </a:rPr>
              <a:t>Generally a huge chunk of unlabelled data is available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b="1" sz="300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ML predictive models in medical domain require high quality features.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Feature extraction done using pre-trained model might not be clinically relevant.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Dedicated FE algorithm is important while dealing with multi-modal data.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Submodular Functions (DECILE-Submodlib)</a:t>
            </a:r>
            <a:endParaRPr b="1"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Submodlib library on DECILE (Data Efficient Machine Learning) platform provides with a huge number of submodular functions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These functions have capability to select </a:t>
            </a:r>
            <a:r>
              <a:rPr lang="en" sz="1800">
                <a:solidFill>
                  <a:srgbClr val="434343"/>
                </a:solidFill>
              </a:rPr>
              <a:t>data points</a:t>
            </a:r>
            <a:r>
              <a:rPr lang="en" sz="1800">
                <a:solidFill>
                  <a:srgbClr val="434343"/>
                </a:solidFill>
              </a:rPr>
              <a:t> from huge pool of unlabelled dataset based on diversity, representation and many other attributes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Diverse Subset Selection</a:t>
            </a:r>
            <a:endParaRPr b="1"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Submodular functions have proven their power in medical domain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Log-Determinant function can be used to select most diverse data points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Training model on these data points significantly boost the testing accuracies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Generative Models - wGAN</a:t>
            </a:r>
            <a:endParaRPr b="1"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Generative models </a:t>
            </a:r>
            <a:r>
              <a:rPr lang="en" sz="1800">
                <a:solidFill>
                  <a:srgbClr val="434343"/>
                </a:solidFill>
              </a:rPr>
              <a:t>have a huge potential in medical domain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Fake images can be created which look exactly similar to the original distribution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Traditional GANs tend to overfit and crash while training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Generative Models - wGAN</a:t>
            </a:r>
            <a:endParaRPr b="1"/>
          </a:p>
        </p:txBody>
      </p:sp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wGANs are recent improvements over normal DCGANs which are capable of generating high quality images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These models use </a:t>
            </a:r>
            <a:r>
              <a:rPr lang="en" sz="1800">
                <a:solidFill>
                  <a:srgbClr val="434343"/>
                </a:solidFill>
              </a:rPr>
              <a:t>Wasserstein</a:t>
            </a:r>
            <a:r>
              <a:rPr lang="en" sz="1800">
                <a:solidFill>
                  <a:srgbClr val="434343"/>
                </a:solidFill>
              </a:rPr>
              <a:t> Distance instead of KL Divergence as loss function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44" name="Google Shape;34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Our Approach</a:t>
            </a:r>
            <a:endParaRPr b="1"/>
          </a:p>
        </p:txBody>
      </p:sp>
      <p:sp>
        <p:nvSpPr>
          <p:cNvPr id="350" name="Google Shape;35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9" cy="3290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/>
        </p:nvSpPr>
        <p:spPr>
          <a:xfrm>
            <a:off x="1560399" y="4430600"/>
            <a:ext cx="653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6: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Pictorial presentation of intelligent subset selection driven approach followed by GANs data augmentation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Datasets and Results</a:t>
            </a:r>
            <a:endParaRPr b="1"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We have applied our approach on 4 datasets and got consistent results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">
                <a:solidFill>
                  <a:srgbClr val="434343"/>
                </a:solidFill>
              </a:rPr>
              <a:t>DermaMNIST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">
                <a:solidFill>
                  <a:srgbClr val="434343"/>
                </a:solidFill>
              </a:rPr>
              <a:t>PneumoniaMNIST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">
                <a:solidFill>
                  <a:srgbClr val="434343"/>
                </a:solidFill>
              </a:rPr>
              <a:t>BreastMNIST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○"/>
            </a:pPr>
            <a:r>
              <a:rPr lang="en">
                <a:solidFill>
                  <a:srgbClr val="434343"/>
                </a:solidFill>
              </a:rPr>
              <a:t>APTOS-2019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434343"/>
                </a:solidFill>
              </a:rPr>
              <a:t>All datasets were converted to binary classification settings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9" name="Google Shape;35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DermaMNIST Results</a:t>
            </a:r>
            <a:endParaRPr b="1"/>
          </a:p>
        </p:txBody>
      </p:sp>
      <p:sp>
        <p:nvSpPr>
          <p:cNvPr id="365" name="Google Shape;36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75" y="1236413"/>
            <a:ext cx="3810376" cy="26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075" y="1236425"/>
            <a:ext cx="3810375" cy="285955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 txBox="1"/>
          <p:nvPr/>
        </p:nvSpPr>
        <p:spPr>
          <a:xfrm>
            <a:off x="2521788" y="443060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7: DermaMNIST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dataset and results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PneumoniaMNIST Results</a:t>
            </a:r>
            <a:endParaRPr b="1"/>
          </a:p>
        </p:txBody>
      </p:sp>
      <p:sp>
        <p:nvSpPr>
          <p:cNvPr id="374" name="Google Shape;3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00" y="1153950"/>
            <a:ext cx="4037550" cy="2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400" y="1017725"/>
            <a:ext cx="3651275" cy="29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8"/>
          <p:cNvSpPr txBox="1"/>
          <p:nvPr/>
        </p:nvSpPr>
        <p:spPr>
          <a:xfrm>
            <a:off x="2521788" y="443060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8: PneumoniaMNIST dataset and results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t-SNE Representation</a:t>
            </a:r>
            <a:endParaRPr b="1"/>
          </a:p>
        </p:txBody>
      </p:sp>
      <p:sp>
        <p:nvSpPr>
          <p:cNvPr id="383" name="Google Shape;38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70" y="988775"/>
            <a:ext cx="2054875" cy="15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50" y="988775"/>
            <a:ext cx="2251648" cy="15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175" y="2809450"/>
            <a:ext cx="2054875" cy="144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650" y="2809450"/>
            <a:ext cx="2159613" cy="1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9"/>
          <p:cNvSpPr txBox="1"/>
          <p:nvPr/>
        </p:nvSpPr>
        <p:spPr>
          <a:xfrm>
            <a:off x="2303775" y="2470750"/>
            <a:ext cx="18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Random Subset Selection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2396663" y="4177500"/>
            <a:ext cx="18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Diverse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Subset Selection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4872300" y="4177500"/>
            <a:ext cx="18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wGANs on Diverse Subset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9"/>
          <p:cNvSpPr txBox="1"/>
          <p:nvPr/>
        </p:nvSpPr>
        <p:spPr>
          <a:xfrm>
            <a:off x="4842125" y="2470750"/>
            <a:ext cx="18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wGANs on Random Subset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2521788" y="443060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9: t-SNE representation of selection and generated images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Conclusion</a:t>
            </a:r>
            <a:endParaRPr b="1"/>
          </a:p>
        </p:txBody>
      </p:sp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Diverse subset selection help model to train better features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Generative model can generate data points spanning original distribution when trained on diverse subset of points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Submodular functions along with wGANs can be used in data constrained settings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99" name="Google Shape;39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Prognostic</a:t>
            </a:r>
            <a:r>
              <a:rPr b="1" lang="en" sz="3000"/>
              <a:t> analysis for HL</a:t>
            </a:r>
            <a:endParaRPr b="1" sz="300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Hodgkin</a:t>
            </a:r>
            <a:r>
              <a:rPr lang="en" sz="1800">
                <a:solidFill>
                  <a:srgbClr val="434343"/>
                </a:solidFill>
              </a:rPr>
              <a:t> Lymphoma (HL) cancer is spread in lymph nodes throughout the body.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Treatment ABVD, BEACOPP are suggested based on clinician’s opinion.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ML techniques can be used to assist </a:t>
            </a:r>
            <a:r>
              <a:rPr lang="en" sz="1800">
                <a:solidFill>
                  <a:srgbClr val="434343"/>
                </a:solidFill>
              </a:rPr>
              <a:t>clinician</a:t>
            </a:r>
            <a:r>
              <a:rPr lang="en" sz="1800">
                <a:solidFill>
                  <a:srgbClr val="434343"/>
                </a:solidFill>
              </a:rPr>
              <a:t> in this process.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</a:rPr>
              <a:t>Multimodal</a:t>
            </a:r>
            <a:r>
              <a:rPr lang="en" sz="1800">
                <a:solidFill>
                  <a:srgbClr val="434343"/>
                </a:solidFill>
              </a:rPr>
              <a:t> data (PET-CT, WSI) can be taken into consideration for prediction.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1740300"/>
            <a:ext cx="8520600" cy="16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!</a:t>
            </a:r>
            <a:endParaRPr sz="5000"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Shortlisting PET scans for analysis</a:t>
            </a:r>
            <a:endParaRPr b="1" sz="3000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High SUV signifies either tumour or regions of high metabolism.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Most of the important features can be extracted from these regions.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Shortlisting leads to less computation, and in turn less errors.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Gives more intuitive understanding of regions where tumour is more spread.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Shortlisting Algorithm</a:t>
            </a:r>
            <a:endParaRPr b="1"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SUV is calculated for each slide in PET scan.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Max of these slides is computed i.e. SUVmax for patient.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Predefined threshold (0.8-0.9) is used to shortlist slides which have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                                     </a:t>
            </a:r>
            <a:r>
              <a:rPr lang="en" sz="1800">
                <a:solidFill>
                  <a:srgbClr val="434343"/>
                </a:solidFill>
              </a:rPr>
              <a:t>SUV &gt; threshold * SUVmax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434343"/>
                </a:solidFill>
              </a:rPr>
              <a:t>These slides are further used for computation.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59" y="1088850"/>
            <a:ext cx="4711267" cy="31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Shortlisting Example</a:t>
            </a:r>
            <a:endParaRPr b="1"/>
          </a:p>
        </p:txBody>
      </p:sp>
      <p:sp>
        <p:nvSpPr>
          <p:cNvPr id="167" name="Google Shape;167;p29"/>
          <p:cNvSpPr txBox="1"/>
          <p:nvPr/>
        </p:nvSpPr>
        <p:spPr>
          <a:xfrm>
            <a:off x="2521788" y="4313550"/>
            <a:ext cx="4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 1: Selected PET scans for analysis from pool of scans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625"/>
            <a:ext cx="8839204" cy="25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Flowchart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